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8864" r:id="rId30"/>
    <p:sldId id="8865" r:id="rId31"/>
    <p:sldId id="314" r:id="rId32"/>
    <p:sldId id="8881" r:id="rId33"/>
    <p:sldId id="269" r:id="rId34"/>
    <p:sldId id="8851" r:id="rId35"/>
    <p:sldId id="273" r:id="rId36"/>
    <p:sldId id="8852" r:id="rId37"/>
    <p:sldId id="373" r:id="rId38"/>
    <p:sldId id="8877" r:id="rId39"/>
    <p:sldId id="8878"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0" d="100"/>
          <a:sy n="100" d="100"/>
        </p:scale>
        <p:origin x="160" y="77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6594" y="2410311"/>
            <a:ext cx="10974257" cy="3292277"/>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endParaRPr lang="en-US" dirty="0">
              <a:solidFill>
                <a:schemeClr val="accent4"/>
              </a:solidFill>
              <a:latin typeface="Open Sans" panose="020B0606030504020204" pitchFamily="34" charset="0"/>
            </a:endParaRP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Data set is highly unbalanced, with ~80% of flight labeled as ”Not Delayed”</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893834"/>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Frequently used standard for binary classification. No need for a threshold – calculates over all thresholds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6836"/>
          </a:xfrm>
          <a:prstGeom prst="rect">
            <a:avLst/>
          </a:prstGeom>
        </p:spPr>
        <p:txBody>
          <a:bodyPr wrap="square">
            <a:spAutoFit/>
          </a:bodyPr>
          <a:lstStyle/>
          <a:p>
            <a:pP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Balances precision and recall. Deals with class imbalance.  </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31" y="2509209"/>
            <a:ext cx="5747069" cy="2068182"/>
          </a:xfrm>
          <a:prstGeom prst="rect">
            <a:avLst/>
          </a:prstGeom>
        </p:spPr>
      </p:pic>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03CD1A36-193E-427C-9143-AB597074257D}"/>
              </a:ext>
            </a:extLst>
          </p:cNvPr>
          <p:cNvSpPr txBox="1"/>
          <p:nvPr/>
        </p:nvSpPr>
        <p:spPr>
          <a:xfrm>
            <a:off x="428760" y="5124705"/>
            <a:ext cx="5131661" cy="369332"/>
          </a:xfrm>
          <a:prstGeom prst="rect">
            <a:avLst/>
          </a:prstGeom>
          <a:noFill/>
        </p:spPr>
        <p:txBody>
          <a:bodyPr wrap="none" rtlCol="0">
            <a:spAutoFit/>
          </a:bodyPr>
          <a:lstStyle/>
          <a:p>
            <a:r>
              <a:rPr lang="en-US" dirty="0"/>
              <a:t>Also implemented reproducible toy example in Torch</a:t>
            </a:r>
          </a:p>
        </p:txBody>
      </p:sp>
      <p:sp>
        <p:nvSpPr>
          <p:cNvPr id="8" name="Rectangle 7">
            <a:extLst>
              <a:ext uri="{FF2B5EF4-FFF2-40B4-BE49-F238E27FC236}">
                <a16:creationId xmlns:a16="http://schemas.microsoft.com/office/drawing/2014/main" id="{F5DD4BD8-AA83-AA45-853E-5A0CC1D9C832}"/>
              </a:ext>
            </a:extLst>
          </p:cNvPr>
          <p:cNvSpPr/>
          <p:nvPr/>
        </p:nvSpPr>
        <p:spPr>
          <a:xfrm>
            <a:off x="370731" y="1832879"/>
            <a:ext cx="5484194"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Single worker implementation with regularization</a:t>
            </a:r>
            <a:endParaRPr lang="en-US" dirty="0">
              <a:solidFill>
                <a:schemeClr val="accent4"/>
              </a:solidFill>
              <a:latin typeface="Open Sans" panose="020B0606030504020204" pitchFamily="34" charset="0"/>
            </a:endParaRPr>
          </a:p>
        </p:txBody>
      </p:sp>
      <p:sp>
        <p:nvSpPr>
          <p:cNvPr id="3" name="Right Brace 2">
            <a:extLst>
              <a:ext uri="{FF2B5EF4-FFF2-40B4-BE49-F238E27FC236}">
                <a16:creationId xmlns:a16="http://schemas.microsoft.com/office/drawing/2014/main" id="{F963FD44-5123-B046-A583-04CFC35D2C84}"/>
              </a:ext>
            </a:extLst>
          </p:cNvPr>
          <p:cNvSpPr/>
          <p:nvPr/>
        </p:nvSpPr>
        <p:spPr>
          <a:xfrm>
            <a:off x="4191000" y="2616200"/>
            <a:ext cx="139700" cy="4572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3C9177F-CAD1-744F-91F5-A29CAAC7BE25}"/>
              </a:ext>
            </a:extLst>
          </p:cNvPr>
          <p:cNvSpPr/>
          <p:nvPr/>
        </p:nvSpPr>
        <p:spPr>
          <a:xfrm>
            <a:off x="4922562" y="3578519"/>
            <a:ext cx="81238" cy="57345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ECF9310-699B-2D48-916E-FFE216AFCCA2}"/>
              </a:ext>
            </a:extLst>
          </p:cNvPr>
          <p:cNvSpPr/>
          <p:nvPr/>
        </p:nvSpPr>
        <p:spPr>
          <a:xfrm>
            <a:off x="4343400" y="2660134"/>
            <a:ext cx="120417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Inference</a:t>
            </a:r>
            <a:endParaRPr lang="en-US" dirty="0">
              <a:solidFill>
                <a:schemeClr val="accent4"/>
              </a:solidFill>
              <a:latin typeface="Open Sans" panose="020B0606030504020204" pitchFamily="34" charset="0"/>
            </a:endParaRPr>
          </a:p>
        </p:txBody>
      </p:sp>
      <p:sp>
        <p:nvSpPr>
          <p:cNvPr id="12" name="Rectangle 11">
            <a:extLst>
              <a:ext uri="{FF2B5EF4-FFF2-40B4-BE49-F238E27FC236}">
                <a16:creationId xmlns:a16="http://schemas.microsoft.com/office/drawing/2014/main" id="{BF5F61DD-9F37-9845-8E80-8A3E694FDA5A}"/>
              </a:ext>
            </a:extLst>
          </p:cNvPr>
          <p:cNvSpPr/>
          <p:nvPr/>
        </p:nvSpPr>
        <p:spPr>
          <a:xfrm>
            <a:off x="5028328" y="3681042"/>
            <a:ext cx="1059906"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Training</a:t>
            </a:r>
            <a:endParaRPr lang="en-US" dirty="0">
              <a:solidFill>
                <a:schemeClr val="accent4"/>
              </a:solidFill>
              <a:latin typeface="Open Sans" panose="020B0606030504020204" pitchFamily="34" charset="0"/>
            </a:endParaRPr>
          </a:p>
        </p:txBody>
      </p:sp>
      <p:sp>
        <p:nvSpPr>
          <p:cNvPr id="13" name="Rectangle 12">
            <a:extLst>
              <a:ext uri="{FF2B5EF4-FFF2-40B4-BE49-F238E27FC236}">
                <a16:creationId xmlns:a16="http://schemas.microsoft.com/office/drawing/2014/main" id="{43E033CB-57B1-4E47-AD3D-9C89B838D2CE}"/>
              </a:ext>
            </a:extLst>
          </p:cNvPr>
          <p:cNvSpPr/>
          <p:nvPr/>
        </p:nvSpPr>
        <p:spPr>
          <a:xfrm>
            <a:off x="7819928" y="1751568"/>
            <a:ext cx="3533872" cy="369332"/>
          </a:xfrm>
          <a:prstGeom prst="rect">
            <a:avLst/>
          </a:prstGeom>
        </p:spPr>
        <p:txBody>
          <a:bodyPr wrap="square">
            <a:spAutoFit/>
          </a:bodyPr>
          <a:lstStyle/>
          <a:p>
            <a:r>
              <a:rPr lang="en-US" dirty="0">
                <a:solidFill>
                  <a:schemeClr val="tx2">
                    <a:lumMod val="50000"/>
                  </a:schemeClr>
                </a:solidFill>
                <a:latin typeface="Open Sans" panose="020B0606030504020204" pitchFamily="34" charset="0"/>
              </a:rPr>
              <a:t>Training 20 iterations</a:t>
            </a:r>
            <a:endParaRPr lang="en-US" dirty="0">
              <a:solidFill>
                <a:schemeClr val="accent4"/>
              </a:solidFill>
              <a:latin typeface="Open Sans" panose="020B0606030504020204" pitchFamily="34" charset="0"/>
            </a:endParaRPr>
          </a:p>
        </p:txBody>
      </p:sp>
      <p:pic>
        <p:nvPicPr>
          <p:cNvPr id="5" name="Picture 4" descr="A picture containing chart&#10;&#10;Description automatically generated">
            <a:extLst>
              <a:ext uri="{FF2B5EF4-FFF2-40B4-BE49-F238E27FC236}">
                <a16:creationId xmlns:a16="http://schemas.microsoft.com/office/drawing/2014/main" id="{B358433C-62A9-BF42-B150-9AF7A102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119" y="2233834"/>
            <a:ext cx="5641532" cy="2820766"/>
          </a:xfrm>
          <a:prstGeom prst="rect">
            <a:avLst/>
          </a:prstGeom>
        </p:spPr>
      </p:pic>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45195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E764DE1-BF3C-48D8-98AB-6AFCA597EA46}"/>
              </a:ext>
            </a:extLst>
          </p:cNvPr>
          <p:cNvSpPr/>
          <p:nvPr/>
        </p:nvSpPr>
        <p:spPr>
          <a:xfrm>
            <a:off x="3578196" y="29308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3578196" y="23226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6721445" y="23114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6721446" y="29308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3578196" y="24290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6721442" y="24237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3" name="TextBox 52">
            <a:extLst>
              <a:ext uri="{FF2B5EF4-FFF2-40B4-BE49-F238E27FC236}">
                <a16:creationId xmlns:a16="http://schemas.microsoft.com/office/drawing/2014/main" id="{12D0A958-5373-4BD5-993C-E8F2179427F7}"/>
              </a:ext>
            </a:extLst>
          </p:cNvPr>
          <p:cNvSpPr txBox="1"/>
          <p:nvPr/>
        </p:nvSpPr>
        <p:spPr>
          <a:xfrm>
            <a:off x="3578196" y="31641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0.71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6721442" y="31641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4232419" y="38506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0.410 F1</a:t>
            </a:r>
          </a:p>
        </p:txBody>
      </p:sp>
      <p:sp>
        <p:nvSpPr>
          <p:cNvPr id="59" name="TextBox 58">
            <a:extLst>
              <a:ext uri="{FF2B5EF4-FFF2-40B4-BE49-F238E27FC236}">
                <a16:creationId xmlns:a16="http://schemas.microsoft.com/office/drawing/2014/main" id="{75029B8B-1F2D-4877-AE72-36040BF8DD45}"/>
              </a:ext>
            </a:extLst>
          </p:cNvPr>
          <p:cNvSpPr txBox="1"/>
          <p:nvPr/>
        </p:nvSpPr>
        <p:spPr>
          <a:xfrm>
            <a:off x="4232419" y="41829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1" name="TextBox 60">
            <a:extLst>
              <a:ext uri="{FF2B5EF4-FFF2-40B4-BE49-F238E27FC236}">
                <a16:creationId xmlns:a16="http://schemas.microsoft.com/office/drawing/2014/main" id="{4A739FF3-EB19-4082-AE2B-10C10F7DF692}"/>
              </a:ext>
            </a:extLst>
          </p:cNvPr>
          <p:cNvSpPr txBox="1"/>
          <p:nvPr/>
        </p:nvSpPr>
        <p:spPr>
          <a:xfrm>
            <a:off x="7336792" y="38559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0.434 F1</a:t>
            </a:r>
          </a:p>
        </p:txBody>
      </p:sp>
      <p:sp>
        <p:nvSpPr>
          <p:cNvPr id="63" name="TextBox 62">
            <a:extLst>
              <a:ext uri="{FF2B5EF4-FFF2-40B4-BE49-F238E27FC236}">
                <a16:creationId xmlns:a16="http://schemas.microsoft.com/office/drawing/2014/main" id="{97915F08-6267-4555-AD4C-0EDE3C98E628}"/>
              </a:ext>
            </a:extLst>
          </p:cNvPr>
          <p:cNvSpPr txBox="1"/>
          <p:nvPr/>
        </p:nvSpPr>
        <p:spPr>
          <a:xfrm>
            <a:off x="7336792" y="41882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~20min training time</a:t>
            </a:r>
          </a:p>
        </p:txBody>
      </p:sp>
      <p:sp>
        <p:nvSpPr>
          <p:cNvPr id="65" name="TextBox 64">
            <a:extLst>
              <a:ext uri="{FF2B5EF4-FFF2-40B4-BE49-F238E27FC236}">
                <a16:creationId xmlns:a16="http://schemas.microsoft.com/office/drawing/2014/main" id="{83302CBA-3375-4D80-BB89-7228C06548AF}"/>
              </a:ext>
            </a:extLst>
          </p:cNvPr>
          <p:cNvSpPr txBox="1"/>
          <p:nvPr/>
        </p:nvSpPr>
        <p:spPr>
          <a:xfrm>
            <a:off x="7336792" y="4521502"/>
            <a:ext cx="1257075" cy="461665"/>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Beats RF of 36 features</a:t>
            </a:r>
          </a:p>
        </p:txBody>
      </p:sp>
      <p:sp>
        <p:nvSpPr>
          <p:cNvPr id="67" name="TextBox 66">
            <a:extLst>
              <a:ext uri="{FF2B5EF4-FFF2-40B4-BE49-F238E27FC236}">
                <a16:creationId xmlns:a16="http://schemas.microsoft.com/office/drawing/2014/main" id="{CFFA0146-E760-427A-B250-D0B71BDF3494}"/>
              </a:ext>
            </a:extLst>
          </p:cNvPr>
          <p:cNvSpPr txBox="1"/>
          <p:nvPr/>
        </p:nvSpPr>
        <p:spPr>
          <a:xfrm>
            <a:off x="7336792" y="4955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4001058" y="39389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4001058" y="42712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7127243" y="39389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7127243" y="42881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7127243" y="46098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7127243" y="5033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E4175D38-E3A5-AE4D-B23A-53E3E3ABA278}"/>
              </a:ext>
            </a:extLst>
          </p:cNvPr>
          <p:cNvSpPr txBox="1"/>
          <p:nvPr/>
        </p:nvSpPr>
        <p:spPr>
          <a:xfrm>
            <a:off x="4232419" y="4513147"/>
            <a:ext cx="1848583" cy="646331"/>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Threshold can be fine-tuned, improving F1 score to 0.440</a:t>
            </a:r>
          </a:p>
        </p:txBody>
      </p:sp>
      <p:sp>
        <p:nvSpPr>
          <p:cNvPr id="82" name="Freeform 27">
            <a:extLst>
              <a:ext uri="{FF2B5EF4-FFF2-40B4-BE49-F238E27FC236}">
                <a16:creationId xmlns:a16="http://schemas.microsoft.com/office/drawing/2014/main" id="{C4901C16-2CB0-444D-9086-985BCC4602A2}"/>
              </a:ext>
            </a:extLst>
          </p:cNvPr>
          <p:cNvSpPr>
            <a:spLocks noChangeArrowheads="1"/>
          </p:cNvSpPr>
          <p:nvPr/>
        </p:nvSpPr>
        <p:spPr bwMode="auto">
          <a:xfrm>
            <a:off x="4001058" y="46014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3" name="Rectangle 82">
            <a:extLst>
              <a:ext uri="{FF2B5EF4-FFF2-40B4-BE49-F238E27FC236}">
                <a16:creationId xmlns:a16="http://schemas.microsoft.com/office/drawing/2014/main" id="{8A1DD36C-36A8-E845-BE68-208D60EB3749}"/>
              </a:ext>
            </a:extLst>
          </p:cNvPr>
          <p:cNvSpPr/>
          <p:nvPr/>
        </p:nvSpPr>
        <p:spPr>
          <a:xfrm>
            <a:off x="4862346" y="1847424"/>
            <a:ext cx="3172663"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Best models with 6 features</a:t>
            </a:r>
            <a:endParaRPr lang="en-US" dirty="0">
              <a:solidFill>
                <a:schemeClr val="accent4"/>
              </a:solidFill>
              <a:latin typeface="Open Sans" panose="020B0606030504020204" pitchFamily="34" charset="0"/>
            </a:endParaRPr>
          </a:p>
        </p:txBody>
      </p:sp>
    </p:spTree>
    <p:extLst>
      <p:ext uri="{BB962C8B-B14F-4D97-AF65-F5344CB8AC3E}">
        <p14:creationId xmlns:p14="http://schemas.microsoft.com/office/powerpoint/2010/main" val="160871911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67033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Neural Network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63858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69229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7"/>
            <a:ext cx="2238280"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1652</Words>
  <Application>Microsoft Macintosh PowerPoint</Application>
  <PresentationFormat>Widescreen</PresentationFormat>
  <Paragraphs>278</Paragraphs>
  <Slides>40</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Stone Jiang</cp:lastModifiedBy>
  <cp:revision>55</cp:revision>
  <dcterms:created xsi:type="dcterms:W3CDTF">2020-12-07T05:01:54Z</dcterms:created>
  <dcterms:modified xsi:type="dcterms:W3CDTF">2020-12-10T06:00:23Z</dcterms:modified>
</cp:coreProperties>
</file>